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72" r:id="rId10"/>
    <p:sldId id="266" r:id="rId11"/>
    <p:sldId id="268" r:id="rId12"/>
    <p:sldId id="270" r:id="rId13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inimized" preferSingleView="1">
    <p:restoredLeft sz="15434" autoAdjust="0"/>
    <p:restoredTop sz="94660"/>
  </p:normalViewPr>
  <p:slideViewPr>
    <p:cSldViewPr>
      <p:cViewPr varScale="1">
        <p:scale>
          <a:sx n="117" d="100"/>
          <a:sy n="117" d="100"/>
        </p:scale>
        <p:origin x="235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38600" y="0"/>
            <a:ext cx="3048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B9045CF-DC5E-464E-9546-2CEA6709B2D2}" type="datetime1">
              <a:rPr lang="fr-FR"/>
              <a:pPr>
                <a:defRPr/>
              </a:pPr>
              <a:t>20/07/2021</a:t>
            </a:fld>
            <a:endParaRPr lang="fr-FR"/>
          </a:p>
        </p:txBody>
      </p:sp>
      <p:sp>
        <p:nvSpPr>
          <p:cNvPr id="4100" name="Placeholder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41400" y="762000"/>
            <a:ext cx="5080000" cy="381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876800"/>
            <a:ext cx="5257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536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38600" y="97536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845870D-3C69-4141-A4B0-F96CE23A265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3099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72" charset="0"/>
        <a:ea typeface="ＭＳ Ｐゴシック" pitchFamily="-72" charset="-128"/>
        <a:cs typeface="ＭＳ Ｐゴシック" pitchFamily="-72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72" charset="0"/>
        <a:ea typeface="ＭＳ Ｐゴシック" pitchFamily="-72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72" charset="0"/>
        <a:ea typeface="ＭＳ Ｐゴシック" pitchFamily="-72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72" charset="0"/>
        <a:ea typeface="ＭＳ Ｐゴシック" pitchFamily="-72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72" charset="0"/>
        <a:ea typeface="ＭＳ Ｐゴシック" pitchFamily="-7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6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14400" eaLnBrk="1" hangingPunct="1">
              <a:spcBef>
                <a:spcPct val="0"/>
              </a:spcBef>
            </a:pPr>
            <a:endParaRPr lang="en-US" sz="2400">
              <a:latin typeface="Arial" pitchFamily="-7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0400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14400" eaLnBrk="1" hangingPunct="1">
              <a:spcBef>
                <a:spcPct val="0"/>
              </a:spcBef>
            </a:pPr>
            <a:endParaRPr lang="en-US" sz="2400">
              <a:latin typeface="Arial" pitchFamily="-7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1855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14400" eaLnBrk="1" hangingPunct="1">
              <a:spcBef>
                <a:spcPct val="0"/>
              </a:spcBef>
            </a:pPr>
            <a:endParaRPr lang="en-US" sz="2400">
              <a:latin typeface="Arial" pitchFamily="-7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737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14400" eaLnBrk="1" hangingPunct="1">
              <a:spcBef>
                <a:spcPct val="0"/>
              </a:spcBef>
            </a:pPr>
            <a:endParaRPr lang="en-US" sz="2400">
              <a:latin typeface="Arial" pitchFamily="-7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357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14400" eaLnBrk="1" hangingPunct="1">
              <a:spcBef>
                <a:spcPct val="0"/>
              </a:spcBef>
            </a:pPr>
            <a:endParaRPr lang="en-US" sz="2400">
              <a:latin typeface="Arial" pitchFamily="-7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047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2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14400" eaLnBrk="1" hangingPunct="1">
              <a:spcBef>
                <a:spcPct val="0"/>
              </a:spcBef>
            </a:pPr>
            <a:endParaRPr lang="en-US" sz="2400">
              <a:latin typeface="Arial" pitchFamily="-7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27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0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14400" eaLnBrk="1" hangingPunct="1">
              <a:spcBef>
                <a:spcPct val="0"/>
              </a:spcBef>
            </a:pPr>
            <a:endParaRPr lang="en-US" sz="2400">
              <a:latin typeface="Arial" pitchFamily="-7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117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8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14400" eaLnBrk="1" hangingPunct="1">
              <a:spcBef>
                <a:spcPct val="0"/>
              </a:spcBef>
            </a:pPr>
            <a:endParaRPr lang="en-US" sz="2400">
              <a:latin typeface="Arial" pitchFamily="-7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7752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14400" eaLnBrk="1" hangingPunct="1">
              <a:spcBef>
                <a:spcPct val="0"/>
              </a:spcBef>
            </a:pPr>
            <a:endParaRPr lang="en-US" sz="2400">
              <a:latin typeface="Arial" pitchFamily="-7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5845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14400" eaLnBrk="1" hangingPunct="1">
              <a:spcBef>
                <a:spcPct val="0"/>
              </a:spcBef>
            </a:pPr>
            <a:endParaRPr lang="en-US" sz="2400">
              <a:latin typeface="Arial" pitchFamily="-7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5115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14400" eaLnBrk="1" hangingPunct="1">
              <a:spcBef>
                <a:spcPct val="0"/>
              </a:spcBef>
            </a:pPr>
            <a:endParaRPr lang="en-US" sz="2400">
              <a:latin typeface="Arial" pitchFamily="-7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1300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14400" eaLnBrk="1" hangingPunct="1">
              <a:spcBef>
                <a:spcPct val="0"/>
              </a:spcBef>
            </a:pPr>
            <a:endParaRPr lang="en-US" sz="2400">
              <a:latin typeface="Arial" pitchFamily="-7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674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  <a:cs typeface="+mn-cs"/>
            </a:endParaRPr>
          </a:p>
        </p:txBody>
      </p:sp>
      <p:sp>
        <p:nvSpPr>
          <p:cNvPr id="11" name="Connecteur droit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+mn-lt"/>
              <a:ea typeface="+mn-ea"/>
              <a:cs typeface="+mn-cs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4" name="Ellipse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5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0E2B1-30BE-4F23-8852-33B7710BC704}" type="datetimeFigureOut">
              <a:rPr lang="fr-BE"/>
              <a:pPr>
                <a:defRPr/>
              </a:pPr>
              <a:t>20-07-21</a:t>
            </a:fld>
            <a:endParaRPr lang="fr-BE"/>
          </a:p>
        </p:txBody>
      </p:sp>
      <p:sp>
        <p:nvSpPr>
          <p:cNvPr id="16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17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77A0B9A-CF67-4ED8-8222-0E464F88019E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+mn-lt"/>
              <a:ea typeface="+mn-ea"/>
              <a:cs typeface="+mn-cs"/>
            </a:endParaRPr>
          </a:p>
        </p:txBody>
      </p:sp>
      <p:sp>
        <p:nvSpPr>
          <p:cNvPr id="11" name="Connecteur droit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  <a:cs typeface="+mn-cs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3" name="Ellipse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1B5B3-FED6-4B36-A433-FEBFC66C0EC0}" type="datetimeFigureOut">
              <a:rPr lang="fr-BE"/>
              <a:pPr>
                <a:defRPr/>
              </a:pPr>
              <a:t>20-07-21</a:t>
            </a:fld>
            <a:endParaRPr lang="fr-BE"/>
          </a:p>
        </p:txBody>
      </p:sp>
      <p:sp>
        <p:nvSpPr>
          <p:cNvPr id="1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1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B79C7-D6CC-4546-B17B-7AAC5905DB9C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9" name="Espace réservé du titre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et modifiez le titre</a:t>
            </a:r>
            <a:endParaRPr lang="en-US"/>
          </a:p>
        </p:txBody>
      </p:sp>
      <p:sp>
        <p:nvSpPr>
          <p:cNvPr id="32780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9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6D552-46DF-44BC-A0B8-16AED81EF089}" type="datetimeFigureOut">
              <a:rPr lang="fr-BE"/>
              <a:pPr>
                <a:defRPr/>
              </a:pPr>
              <a:t>20-07-21</a:t>
            </a:fld>
            <a:endParaRPr lang="fr-BE"/>
          </a:p>
        </p:txBody>
      </p:sp>
      <p:sp>
        <p:nvSpPr>
          <p:cNvPr id="2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21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362450" y="10271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accent3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5B52CFC-BD0D-4054-A972-FBD1006F3CEB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-72" charset="0"/>
          <a:ea typeface="ＭＳ Ｐゴシック" pitchFamily="-72" charset="-128"/>
          <a:cs typeface="ＭＳ Ｐゴシック" pitchFamily="-7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-72" charset="0"/>
          <a:ea typeface="ＭＳ Ｐゴシック" pitchFamily="-72" charset="-128"/>
          <a:cs typeface="ＭＳ Ｐゴシック" pitchFamily="-7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-72" charset="0"/>
          <a:ea typeface="ＭＳ Ｐゴシック" pitchFamily="-72" charset="-128"/>
          <a:cs typeface="ＭＳ Ｐゴシック" pitchFamily="-7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-72" charset="0"/>
          <a:ea typeface="ＭＳ Ｐゴシック" pitchFamily="-72" charset="-128"/>
          <a:cs typeface="ＭＳ Ｐゴシック" pitchFamily="-72" charset="-128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-72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-7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-72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-7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8313" y="2708275"/>
            <a:ext cx="8188325" cy="2592388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BE" sz="1000" dirty="0" smtClean="0">
                <a:ea typeface="+mn-ea"/>
                <a:cs typeface="+mn-cs"/>
              </a:rPr>
              <a:t>Commanditaire:  </a:t>
            </a:r>
            <a:endParaRPr lang="fr-BE" sz="1000" dirty="0">
              <a:ea typeface="+mn-ea"/>
              <a:cs typeface="+mn-cs"/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BE" sz="1000" b="0" dirty="0">
                <a:ea typeface="+mn-ea"/>
                <a:cs typeface="+mn-cs"/>
              </a:rPr>
              <a:t>Observatoire des Politiques Culturelles (Fédération Wallonie-Bruxelles)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BE" sz="1000" dirty="0">
                <a:ea typeface="+mn-ea"/>
                <a:cs typeface="+mn-cs"/>
              </a:rPr>
              <a:t> 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BE" sz="1000" dirty="0">
                <a:ea typeface="+mn-ea"/>
                <a:cs typeface="+mn-cs"/>
              </a:rPr>
              <a:t>Equipe de recherche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BE" sz="1000" b="0" dirty="0">
                <a:ea typeface="+mn-ea"/>
                <a:cs typeface="+mn-cs"/>
              </a:rPr>
              <a:t>Chercheurs : Cynthia Dal (USL-B), François </a:t>
            </a:r>
            <a:r>
              <a:rPr lang="fr-BE" sz="1000" b="0" dirty="0" err="1">
                <a:ea typeface="+mn-ea"/>
                <a:cs typeface="+mn-cs"/>
              </a:rPr>
              <a:t>Demonty</a:t>
            </a:r>
            <a:r>
              <a:rPr lang="fr-BE" sz="1000" b="0" dirty="0">
                <a:ea typeface="+mn-ea"/>
                <a:cs typeface="+mn-cs"/>
              </a:rPr>
              <a:t> (USL-B), Justine </a:t>
            </a:r>
            <a:r>
              <a:rPr lang="fr-BE" sz="1000" b="0" dirty="0" err="1">
                <a:ea typeface="+mn-ea"/>
                <a:cs typeface="+mn-cs"/>
              </a:rPr>
              <a:t>Harzé</a:t>
            </a:r>
            <a:r>
              <a:rPr lang="fr-BE" sz="1000" b="0" dirty="0">
                <a:ea typeface="+mn-ea"/>
                <a:cs typeface="+mn-cs"/>
              </a:rPr>
              <a:t> (ULB)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BE" sz="1000" b="0" dirty="0">
                <a:ea typeface="+mn-ea"/>
                <a:cs typeface="+mn-cs"/>
              </a:rPr>
              <a:t> 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BE" sz="1000" dirty="0">
                <a:ea typeface="+mn-ea"/>
                <a:cs typeface="+mn-cs"/>
              </a:rPr>
              <a:t>Co-promoteurs CES-USL-B :</a:t>
            </a:r>
            <a:r>
              <a:rPr lang="fr-BE" sz="1000" b="0" dirty="0">
                <a:ea typeface="+mn-ea"/>
                <a:cs typeface="+mn-cs"/>
              </a:rPr>
              <a:t> Jean-Pierre </a:t>
            </a:r>
            <a:r>
              <a:rPr lang="fr-BE" sz="1000" b="0" dirty="0" err="1">
                <a:ea typeface="+mn-ea"/>
                <a:cs typeface="+mn-cs"/>
              </a:rPr>
              <a:t>Delchambre</a:t>
            </a:r>
            <a:r>
              <a:rPr lang="fr-BE" sz="1000" b="0" dirty="0">
                <a:ea typeface="+mn-ea"/>
                <a:cs typeface="+mn-cs"/>
              </a:rPr>
              <a:t> et Christine </a:t>
            </a:r>
            <a:r>
              <a:rPr lang="fr-BE" sz="1000" b="0" dirty="0" err="1">
                <a:ea typeface="+mn-ea"/>
                <a:cs typeface="+mn-cs"/>
              </a:rPr>
              <a:t>Schaut</a:t>
            </a:r>
            <a:endParaRPr lang="fr-BE" sz="1000" b="0" dirty="0">
              <a:ea typeface="+mn-ea"/>
              <a:cs typeface="+mn-cs"/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BE" sz="1000" b="0" dirty="0">
                <a:ea typeface="+mn-ea"/>
                <a:cs typeface="+mn-cs"/>
              </a:rPr>
              <a:t>(Centre d’Etudes Sociologiques, Université Saint-Louis</a:t>
            </a:r>
            <a:r>
              <a:rPr lang="fr-BE" sz="1000" dirty="0">
                <a:ea typeface="+mn-ea"/>
                <a:cs typeface="+mn-cs"/>
              </a:rPr>
              <a:t>)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FR" sz="1000" dirty="0">
                <a:ea typeface="+mn-ea"/>
                <a:cs typeface="+mn-cs"/>
              </a:rPr>
              <a:t> </a:t>
            </a:r>
            <a:endParaRPr lang="fr-BE" sz="1000" dirty="0">
              <a:ea typeface="+mn-ea"/>
              <a:cs typeface="+mn-cs"/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BE" sz="1000" dirty="0">
                <a:ea typeface="+mn-ea"/>
                <a:cs typeface="+mn-cs"/>
              </a:rPr>
              <a:t>Co-promoteur </a:t>
            </a:r>
            <a:r>
              <a:rPr lang="fr-BE" sz="1000" dirty="0" err="1">
                <a:ea typeface="+mn-ea"/>
                <a:cs typeface="+mn-cs"/>
              </a:rPr>
              <a:t>sASHa</a:t>
            </a:r>
            <a:r>
              <a:rPr lang="fr-BE" sz="1000" dirty="0">
                <a:ea typeface="+mn-ea"/>
                <a:cs typeface="+mn-cs"/>
              </a:rPr>
              <a:t> et GRAP-ULB : </a:t>
            </a:r>
            <a:r>
              <a:rPr lang="fr-BE" sz="1000" b="0" dirty="0">
                <a:ea typeface="+mn-ea"/>
                <a:cs typeface="+mn-cs"/>
              </a:rPr>
              <a:t>Jean-Louis </a:t>
            </a:r>
            <a:r>
              <a:rPr lang="fr-BE" sz="1000" b="0" dirty="0" err="1">
                <a:ea typeface="+mn-ea"/>
                <a:cs typeface="+mn-cs"/>
              </a:rPr>
              <a:t>Genard</a:t>
            </a:r>
            <a:endParaRPr lang="fr-BE" sz="1000" b="0" dirty="0">
              <a:ea typeface="+mn-ea"/>
              <a:cs typeface="+mn-cs"/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BE" sz="1000" b="0" dirty="0">
                <a:ea typeface="+mn-ea"/>
                <a:cs typeface="+mn-cs"/>
              </a:rPr>
              <a:t>(Unité de recherche en Architecture et Sciences Humaines et Groupe de recherche sur l’action publique, ULB)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BE" sz="1000" dirty="0">
                <a:ea typeface="+mn-ea"/>
                <a:cs typeface="+mn-cs"/>
              </a:rPr>
              <a:t> 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000" dirty="0">
                <a:ea typeface="+mn-ea"/>
                <a:cs typeface="+mn-cs"/>
              </a:rPr>
              <a:t>Co-</a:t>
            </a:r>
            <a:r>
              <a:rPr lang="en-US" sz="1000" dirty="0" err="1">
                <a:ea typeface="+mn-ea"/>
                <a:cs typeface="+mn-cs"/>
              </a:rPr>
              <a:t>promoteur</a:t>
            </a:r>
            <a:r>
              <a:rPr lang="en-US" sz="1000" dirty="0">
                <a:ea typeface="+mn-ea"/>
                <a:cs typeface="+mn-cs"/>
              </a:rPr>
              <a:t> GRESAC: </a:t>
            </a:r>
            <a:r>
              <a:rPr lang="en-US" sz="1000" b="0" dirty="0">
                <a:ea typeface="+mn-ea"/>
                <a:cs typeface="+mn-cs"/>
              </a:rPr>
              <a:t>Daniel Vander </a:t>
            </a:r>
            <a:r>
              <a:rPr lang="en-US" sz="1000" b="0" dirty="0" err="1">
                <a:ea typeface="+mn-ea"/>
                <a:cs typeface="+mn-cs"/>
              </a:rPr>
              <a:t>Gucht</a:t>
            </a:r>
            <a:endParaRPr lang="fr-BE" sz="1000" b="0" dirty="0">
              <a:ea typeface="+mn-ea"/>
              <a:cs typeface="+mn-cs"/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BE" sz="1000" b="0" dirty="0">
                <a:ea typeface="+mn-ea"/>
                <a:cs typeface="+mn-cs"/>
              </a:rPr>
              <a:t>(Groupe de recherche en sociologie des arts et des cultures, ULB</a:t>
            </a:r>
            <a:r>
              <a:rPr lang="fr-BE" sz="1000" b="0" dirty="0" smtClean="0">
                <a:ea typeface="+mn-ea"/>
                <a:cs typeface="+mn-cs"/>
              </a:rPr>
              <a:t>)</a:t>
            </a:r>
            <a:endParaRPr lang="fr-BE" sz="1000" b="0" dirty="0">
              <a:ea typeface="+mn-ea"/>
              <a:cs typeface="+mn-cs"/>
            </a:endParaRPr>
          </a:p>
        </p:txBody>
      </p:sp>
      <p:sp>
        <p:nvSpPr>
          <p:cNvPr id="512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BE" sz="3200">
                <a:latin typeface="Georgia" pitchFamily="-72" charset="0"/>
              </a:rPr>
              <a:t>Approche qualitative </a:t>
            </a:r>
            <a:br>
              <a:rPr lang="fr-BE" sz="3200">
                <a:latin typeface="Georgia" pitchFamily="-72" charset="0"/>
              </a:rPr>
            </a:br>
            <a:r>
              <a:rPr lang="fr-BE" sz="3200">
                <a:latin typeface="Georgia" pitchFamily="-72" charset="0"/>
              </a:rPr>
              <a:t>des pratiques culturelles de la population</a:t>
            </a:r>
            <a:br>
              <a:rPr lang="fr-BE" sz="3200">
                <a:latin typeface="Georgia" pitchFamily="-72" charset="0"/>
              </a:rPr>
            </a:br>
            <a:r>
              <a:rPr lang="fr-BE" sz="3200">
                <a:latin typeface="Georgia" pitchFamily="-72" charset="0"/>
              </a:rPr>
              <a:t>en Fédération Wallonie-Bruxelles</a:t>
            </a:r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5463" y="5622925"/>
            <a:ext cx="39211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Image 5"/>
          <p:cNvPicPr>
            <a:picLocks noChangeAspect="1" noChangeArrowheads="1"/>
          </p:cNvPicPr>
          <p:nvPr/>
        </p:nvPicPr>
        <p:blipFill>
          <a:blip r:embed="rId4" cstate="print"/>
          <a:srcRect l="42459" t="16881" r="17924" b="12656"/>
          <a:stretch>
            <a:fillRect/>
          </a:stretch>
        </p:blipFill>
        <p:spPr bwMode="auto">
          <a:xfrm>
            <a:off x="6084888" y="5640388"/>
            <a:ext cx="757237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 descr="logo_fil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5638800"/>
            <a:ext cx="126047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mtClean="0">
                <a:solidFill>
                  <a:srgbClr val="7B9899"/>
                </a:solidFill>
                <a:latin typeface="Georgia" pitchFamily="-72" charset="0"/>
              </a:rPr>
              <a:t>III. Retour sur les principaux enseignements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8504238" cy="48545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fr-BE" sz="2600" b="1" dirty="0" smtClean="0">
                <a:solidFill>
                  <a:srgbClr val="002060"/>
                </a:solidFill>
              </a:rPr>
              <a:t>S’investir culturellement </a:t>
            </a:r>
          </a:p>
          <a:p>
            <a:pPr marL="0" indent="0" eaLnBrk="1" hangingPunct="1">
              <a:buNone/>
              <a:defRPr/>
            </a:pPr>
            <a:endParaRPr lang="fr-BE" sz="1500" b="1" dirty="0" smtClean="0">
              <a:solidFill>
                <a:srgbClr val="002060"/>
              </a:solidFill>
            </a:endParaRPr>
          </a:p>
          <a:p>
            <a:pPr lvl="1" eaLnBrk="1" hangingPunct="1">
              <a:defRPr/>
            </a:pPr>
            <a:r>
              <a:rPr lang="fr-BE" sz="2100" b="1" dirty="0" smtClean="0">
                <a:solidFill>
                  <a:srgbClr val="002060"/>
                </a:solidFill>
              </a:rPr>
              <a:t>Un déplacement dans les formes d’investissement culturel? -</a:t>
            </a:r>
            <a:r>
              <a:rPr lang="fr-BE" sz="2100" b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</a:t>
            </a:r>
            <a:r>
              <a:rPr lang="fr-BE" sz="2100" b="1" dirty="0">
                <a:solidFill>
                  <a:srgbClr val="002060"/>
                </a:solidFill>
                <a:sym typeface="Wingdings" panose="05000000000000000000" pitchFamily="2" charset="2"/>
              </a:rPr>
              <a:t> </a:t>
            </a:r>
            <a:r>
              <a:rPr lang="fr-BE" sz="1900" b="1" dirty="0" smtClean="0">
                <a:solidFill>
                  <a:srgbClr val="002060"/>
                </a:solidFill>
              </a:rPr>
              <a:t>La montée du rapport exploratoire à la culture (Extraits n° 19 et 20) </a:t>
            </a:r>
          </a:p>
          <a:p>
            <a:pPr lvl="1" eaLnBrk="1" hangingPunct="1">
              <a:defRPr/>
            </a:pPr>
            <a:r>
              <a:rPr lang="fr-BE" sz="2100" b="1" dirty="0" smtClean="0">
                <a:solidFill>
                  <a:srgbClr val="002060"/>
                </a:solidFill>
              </a:rPr>
              <a:t>Le travail sur soi  (Extrait n°21)</a:t>
            </a:r>
          </a:p>
          <a:p>
            <a:pPr lvl="1" eaLnBrk="1" hangingPunct="1">
              <a:defRPr/>
            </a:pPr>
            <a:r>
              <a:rPr lang="fr-BE" sz="2100" b="1" dirty="0" smtClean="0">
                <a:solidFill>
                  <a:srgbClr val="002060"/>
                </a:solidFill>
              </a:rPr>
              <a:t>Du divertissement au défoulement</a:t>
            </a:r>
          </a:p>
          <a:p>
            <a:pPr lvl="1" eaLnBrk="1" hangingPunct="1">
              <a:defRPr/>
            </a:pPr>
            <a:r>
              <a:rPr lang="fr-BE" sz="2100" b="1" dirty="0" smtClean="0">
                <a:solidFill>
                  <a:srgbClr val="002060"/>
                </a:solidFill>
              </a:rPr>
              <a:t>Attentes de sociabilités </a:t>
            </a:r>
          </a:p>
          <a:p>
            <a:pPr lvl="1" eaLnBrk="1" hangingPunct="1">
              <a:defRPr/>
            </a:pPr>
            <a:r>
              <a:rPr lang="fr-BE" sz="2100" b="1" dirty="0" smtClean="0">
                <a:solidFill>
                  <a:srgbClr val="002060"/>
                </a:solidFill>
              </a:rPr>
              <a:t>Du diverti au passionné : essai de typologie </a:t>
            </a:r>
          </a:p>
          <a:p>
            <a:pPr lvl="2" eaLnBrk="1" hangingPunct="1">
              <a:defRPr/>
            </a:pPr>
            <a:r>
              <a:rPr lang="fr-BE" sz="1500" dirty="0" smtClean="0">
                <a:solidFill>
                  <a:srgbClr val="002060"/>
                </a:solidFill>
                <a:cs typeface="ＭＳ Ｐゴシック" pitchFamily="-72" charset="-128"/>
              </a:rPr>
              <a:t>Le diverti (Extrait n°22) </a:t>
            </a:r>
          </a:p>
          <a:p>
            <a:pPr lvl="2" eaLnBrk="1" hangingPunct="1">
              <a:defRPr/>
            </a:pPr>
            <a:r>
              <a:rPr lang="fr-BE" sz="1500" dirty="0" smtClean="0">
                <a:solidFill>
                  <a:srgbClr val="002060"/>
                </a:solidFill>
                <a:cs typeface="ＭＳ Ｐゴシック" pitchFamily="-72" charset="-128"/>
              </a:rPr>
              <a:t>L’amateur </a:t>
            </a:r>
          </a:p>
          <a:p>
            <a:pPr lvl="2" eaLnBrk="1" hangingPunct="1">
              <a:defRPr/>
            </a:pPr>
            <a:r>
              <a:rPr lang="fr-BE" sz="1500" dirty="0" smtClean="0">
                <a:solidFill>
                  <a:srgbClr val="002060"/>
                </a:solidFill>
                <a:cs typeface="ＭＳ Ｐゴシック" pitchFamily="-72" charset="-128"/>
              </a:rPr>
              <a:t>Le passionné  (Portrait de Jean-Marie)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mtClean="0">
                <a:solidFill>
                  <a:srgbClr val="7B9899"/>
                </a:solidFill>
                <a:latin typeface="Georgia" pitchFamily="-72" charset="0"/>
              </a:rPr>
              <a:t>IV. Le point de vue d’opérateurs culturels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fr-BE" sz="2800" b="1" smtClean="0">
                <a:solidFill>
                  <a:srgbClr val="002060"/>
                </a:solidFill>
                <a:latin typeface="Arial" pitchFamily="-72" charset="0"/>
              </a:rPr>
              <a:t>Sur les publics. En miroir, la confirmation des entretiens </a:t>
            </a:r>
            <a:r>
              <a:rPr lang="fr-BE" sz="2800" smtClean="0">
                <a:solidFill>
                  <a:srgbClr val="002060"/>
                </a:solidFill>
                <a:latin typeface="Arial" pitchFamily="-72" charset="0"/>
              </a:rPr>
              <a:t>:</a:t>
            </a:r>
          </a:p>
          <a:p>
            <a:pPr eaLnBrk="1" hangingPunct="1">
              <a:buFont typeface="Wingdings 2" pitchFamily="-72" charset="2"/>
              <a:buNone/>
            </a:pPr>
            <a:endParaRPr lang="fr-BE" sz="1800" smtClean="0">
              <a:solidFill>
                <a:srgbClr val="002060"/>
              </a:solidFill>
              <a:latin typeface="Arial" pitchFamily="-72" charset="0"/>
            </a:endParaRPr>
          </a:p>
          <a:p>
            <a:pPr lvl="1" eaLnBrk="1" hangingPunct="1"/>
            <a:r>
              <a:rPr lang="fr-BE" smtClean="0">
                <a:solidFill>
                  <a:srgbClr val="002060"/>
                </a:solidFill>
                <a:latin typeface="Arial" pitchFamily="-72" charset="0"/>
              </a:rPr>
              <a:t>La légitimité culturelle encore prégnante et dissuasive mais faut-il pour autant renoncer à la démocratie culturelle ?</a:t>
            </a:r>
          </a:p>
          <a:p>
            <a:pPr lvl="1" eaLnBrk="1" hangingPunct="1"/>
            <a:r>
              <a:rPr lang="fr-BE" smtClean="0">
                <a:solidFill>
                  <a:srgbClr val="002060"/>
                </a:solidFill>
                <a:latin typeface="Arial" pitchFamily="-72" charset="0"/>
              </a:rPr>
              <a:t>La non-mixité des publics et leur segmentation</a:t>
            </a:r>
          </a:p>
          <a:p>
            <a:pPr lvl="1" eaLnBrk="1" hangingPunct="1"/>
            <a:r>
              <a:rPr lang="fr-BE" smtClean="0">
                <a:solidFill>
                  <a:srgbClr val="002060"/>
                </a:solidFill>
                <a:latin typeface="Arial" pitchFamily="-72" charset="0"/>
              </a:rPr>
              <a:t>L’effet zapping dans les publics jeunes : le temps des tribus</a:t>
            </a:r>
          </a:p>
          <a:p>
            <a:pPr lvl="1" eaLnBrk="1" hangingPunct="1"/>
            <a:r>
              <a:rPr lang="fr-BE" smtClean="0">
                <a:solidFill>
                  <a:srgbClr val="002060"/>
                </a:solidFill>
                <a:latin typeface="Arial" pitchFamily="-72" charset="0"/>
              </a:rPr>
              <a:t>Un public plus exigeant : l’horizontalisation des compétences critiques</a:t>
            </a:r>
          </a:p>
          <a:p>
            <a:pPr lvl="1" eaLnBrk="1" hangingPunct="1"/>
            <a:r>
              <a:rPr lang="fr-BE" smtClean="0">
                <a:solidFill>
                  <a:srgbClr val="002060"/>
                </a:solidFill>
                <a:latin typeface="Arial" pitchFamily="-72" charset="0"/>
              </a:rPr>
              <a:t>Un déplacement des formes d’engagement culturel : au croisement de la socialisation et de l’exploration</a:t>
            </a:r>
          </a:p>
          <a:p>
            <a:pPr lvl="1" eaLnBrk="1" hangingPunct="1"/>
            <a:endParaRPr lang="fr-BE" smtClean="0">
              <a:latin typeface="Arial" pitchFamily="-7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mtClean="0">
                <a:solidFill>
                  <a:srgbClr val="7B9899"/>
                </a:solidFill>
                <a:latin typeface="Georgia" pitchFamily="-72" charset="0"/>
              </a:rPr>
              <a:t>IV. Le point de vue des opérateurs culturels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fr-BE" b="1" dirty="0" smtClean="0">
                <a:solidFill>
                  <a:srgbClr val="002060"/>
                </a:solidFill>
              </a:rPr>
              <a:t>Sur leurs pratiques et les politiques culturelles </a:t>
            </a:r>
          </a:p>
          <a:p>
            <a:pPr eaLnBrk="1" hangingPunct="1">
              <a:buFont typeface="Wingdings 2" pitchFamily="-72" charset="2"/>
              <a:buNone/>
              <a:defRPr/>
            </a:pPr>
            <a:endParaRPr lang="fr-BE" sz="2600" dirty="0" smtClean="0">
              <a:solidFill>
                <a:srgbClr val="002060"/>
              </a:solidFill>
            </a:endParaRPr>
          </a:p>
          <a:p>
            <a:pPr lvl="1" eaLnBrk="1" hangingPunct="1">
              <a:defRPr/>
            </a:pPr>
            <a:r>
              <a:rPr lang="fr-BE" dirty="0" smtClean="0">
                <a:solidFill>
                  <a:srgbClr val="002060"/>
                </a:solidFill>
              </a:rPr>
              <a:t>S’adapter à un public mouvant, construire une politique de la demande  ? La sensation de « courir derrière »</a:t>
            </a:r>
          </a:p>
          <a:p>
            <a:pPr lvl="1" eaLnBrk="1" hangingPunct="1">
              <a:defRPr/>
            </a:pPr>
            <a:r>
              <a:rPr lang="fr-BE" dirty="0" smtClean="0">
                <a:solidFill>
                  <a:srgbClr val="002060"/>
                </a:solidFill>
              </a:rPr>
              <a:t>Penser les cultures en milieu urbain, accompagner les réseaux de sociabilité/se heurter à l’inadéquation des dispositifs administratifs </a:t>
            </a:r>
          </a:p>
          <a:p>
            <a:pPr lvl="1" eaLnBrk="1" hangingPunct="1">
              <a:defRPr/>
            </a:pPr>
            <a:r>
              <a:rPr lang="fr-BE" dirty="0" smtClean="0">
                <a:solidFill>
                  <a:srgbClr val="002060"/>
                </a:solidFill>
              </a:rPr>
              <a:t>Faire bouger les lignes de l’éducation permanente : à quel prix ?</a:t>
            </a:r>
          </a:p>
          <a:p>
            <a:pPr lvl="1" eaLnBrk="1" hangingPunct="1">
              <a:defRPr/>
            </a:pPr>
            <a:r>
              <a:rPr lang="fr-BE" dirty="0" smtClean="0">
                <a:solidFill>
                  <a:srgbClr val="002060"/>
                </a:solidFill>
              </a:rPr>
              <a:t>Se positionner face à la culture marchande : résister, concurrencer, emprunter, s’allier  ?</a:t>
            </a:r>
          </a:p>
          <a:p>
            <a:pPr lvl="1" eaLnBrk="1" hangingPunct="1">
              <a:defRPr/>
            </a:pPr>
            <a:r>
              <a:rPr lang="fr-BE" dirty="0" smtClean="0">
                <a:solidFill>
                  <a:srgbClr val="002060"/>
                </a:solidFill>
              </a:rPr>
              <a:t>Développer des partenariats et </a:t>
            </a:r>
            <a:r>
              <a:rPr lang="fr-BE" dirty="0" err="1" smtClean="0">
                <a:solidFill>
                  <a:srgbClr val="002060"/>
                </a:solidFill>
              </a:rPr>
              <a:t>transversaliser</a:t>
            </a:r>
            <a:r>
              <a:rPr lang="fr-BE" dirty="0" smtClean="0">
                <a:solidFill>
                  <a:srgbClr val="002060"/>
                </a:solidFill>
              </a:rPr>
              <a:t> la culture : des ouvertures et des dangers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mtClean="0">
                <a:solidFill>
                  <a:srgbClr val="7B9899"/>
                </a:solidFill>
                <a:latin typeface="Georgia" pitchFamily="-72" charset="0"/>
              </a:rPr>
              <a:t>Plan de l’exposé </a:t>
            </a:r>
          </a:p>
        </p:txBody>
      </p:sp>
      <p:sp>
        <p:nvSpPr>
          <p:cNvPr id="7170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571500" indent="-571500" eaLnBrk="1" hangingPunct="1">
              <a:lnSpc>
                <a:spcPct val="190000"/>
              </a:lnSpc>
              <a:buFont typeface="Wingdings 2" pitchFamily="-72" charset="2"/>
              <a:buAutoNum type="romanUcPeriod"/>
            </a:pPr>
            <a:r>
              <a:rPr lang="fr-BE" sz="2400" smtClean="0">
                <a:solidFill>
                  <a:srgbClr val="002060"/>
                </a:solidFill>
                <a:latin typeface="Georgia" pitchFamily="-72" charset="0"/>
              </a:rPr>
              <a:t>L’objet de la recherche </a:t>
            </a:r>
          </a:p>
          <a:p>
            <a:pPr marL="571500" indent="-571500" eaLnBrk="1" hangingPunct="1">
              <a:lnSpc>
                <a:spcPct val="190000"/>
              </a:lnSpc>
              <a:buFont typeface="Wingdings 2" pitchFamily="-72" charset="2"/>
              <a:buAutoNum type="romanUcPeriod"/>
            </a:pPr>
            <a:r>
              <a:rPr lang="fr-BE" sz="2400" smtClean="0">
                <a:solidFill>
                  <a:srgbClr val="002060"/>
                </a:solidFill>
                <a:latin typeface="Georgia" pitchFamily="-72" charset="0"/>
              </a:rPr>
              <a:t>Méthodologie et opérationnalisation de la recherche </a:t>
            </a:r>
          </a:p>
          <a:p>
            <a:pPr marL="571500" indent="-571500" eaLnBrk="1" hangingPunct="1">
              <a:lnSpc>
                <a:spcPct val="190000"/>
              </a:lnSpc>
              <a:buFont typeface="Wingdings 2" pitchFamily="-72" charset="2"/>
              <a:buAutoNum type="romanUcPeriod"/>
            </a:pPr>
            <a:r>
              <a:rPr lang="fr-BE" sz="2400" smtClean="0">
                <a:solidFill>
                  <a:srgbClr val="002060"/>
                </a:solidFill>
                <a:latin typeface="Georgia" pitchFamily="-72" charset="0"/>
              </a:rPr>
              <a:t>Retour sur les principaux enseignements issus des entretiens</a:t>
            </a:r>
          </a:p>
          <a:p>
            <a:pPr marL="571500" indent="-571500" eaLnBrk="1" hangingPunct="1">
              <a:lnSpc>
                <a:spcPct val="190000"/>
              </a:lnSpc>
              <a:buFont typeface="Wingdings 2" pitchFamily="-72" charset="2"/>
              <a:buAutoNum type="romanUcPeriod"/>
            </a:pPr>
            <a:r>
              <a:rPr lang="fr-BE" sz="2400" smtClean="0">
                <a:solidFill>
                  <a:srgbClr val="002060"/>
                </a:solidFill>
                <a:latin typeface="Georgia" pitchFamily="-72" charset="0"/>
              </a:rPr>
              <a:t>Le point de vue des opérateurs culturels  </a:t>
            </a:r>
          </a:p>
          <a:p>
            <a:pPr marL="571500" indent="-571500" eaLnBrk="1" hangingPunct="1">
              <a:lnSpc>
                <a:spcPct val="190000"/>
              </a:lnSpc>
              <a:buFont typeface="Wingdings 2" pitchFamily="-72" charset="2"/>
              <a:buNone/>
            </a:pPr>
            <a:endParaRPr lang="fr-BE" sz="2400" smtClean="0">
              <a:solidFill>
                <a:srgbClr val="002060"/>
              </a:solidFill>
              <a:latin typeface="Georgia" pitchFamily="-72" charset="0"/>
            </a:endParaRPr>
          </a:p>
          <a:p>
            <a:pPr marL="571500" indent="-571500" eaLnBrk="1" hangingPunct="1">
              <a:lnSpc>
                <a:spcPct val="90000"/>
              </a:lnSpc>
              <a:buFont typeface="Wingdings 2" pitchFamily="-72" charset="2"/>
              <a:buNone/>
            </a:pPr>
            <a:endParaRPr lang="fr-BE" sz="2500">
              <a:latin typeface="Georgia" pitchFamily="-7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mtClean="0">
                <a:solidFill>
                  <a:srgbClr val="7B9899"/>
                </a:solidFill>
                <a:latin typeface="Georgia" pitchFamily="-72" charset="0"/>
              </a:rPr>
              <a:t>I. L’objet de la recherche </a:t>
            </a:r>
          </a:p>
        </p:txBody>
      </p:sp>
      <p:sp>
        <p:nvSpPr>
          <p:cNvPr id="9218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99745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 typeface="Wingdings" pitchFamily="-72" charset="2"/>
              <a:buChar char="§"/>
            </a:pPr>
            <a:r>
              <a:rPr lang="fr-BE" sz="2000" smtClean="0">
                <a:solidFill>
                  <a:srgbClr val="002060"/>
                </a:solidFill>
                <a:latin typeface="Georgia" pitchFamily="-72" charset="0"/>
              </a:rPr>
              <a:t>Etude qualitative des pratiques culturelles des publics fréquentant des lieux culturels subventionnés (FWB) : </a:t>
            </a:r>
          </a:p>
          <a:p>
            <a:pPr eaLnBrk="1" hangingPunct="1">
              <a:lnSpc>
                <a:spcPct val="120000"/>
              </a:lnSpc>
              <a:buFont typeface="Wingdings" pitchFamily="-72" charset="2"/>
              <a:buNone/>
            </a:pPr>
            <a:endParaRPr lang="fr-BE" sz="2000" smtClean="0">
              <a:solidFill>
                <a:srgbClr val="002060"/>
              </a:solidFill>
              <a:latin typeface="Georgia" pitchFamily="-72" charset="0"/>
            </a:endParaRPr>
          </a:p>
          <a:p>
            <a:pPr lvl="1" eaLnBrk="1" hangingPunct="1">
              <a:lnSpc>
                <a:spcPct val="120000"/>
              </a:lnSpc>
              <a:buFont typeface="Wingdings" pitchFamily="-72" charset="2"/>
              <a:buChar char="§"/>
            </a:pPr>
            <a:r>
              <a:rPr lang="fr-BE" sz="1600">
                <a:solidFill>
                  <a:srgbClr val="002060"/>
                </a:solidFill>
                <a:latin typeface="Georgia" pitchFamily="-72" charset="0"/>
              </a:rPr>
              <a:t>Etude des motivations, des agencements entre pratiques, des processus de socialisation et de légitimation culturelle… </a:t>
            </a:r>
          </a:p>
          <a:p>
            <a:pPr lvl="1" eaLnBrk="1" hangingPunct="1">
              <a:lnSpc>
                <a:spcPct val="120000"/>
              </a:lnSpc>
              <a:buFont typeface="Wingdings" pitchFamily="-72" charset="2"/>
              <a:buNone/>
            </a:pPr>
            <a:endParaRPr lang="fr-BE" sz="1600">
              <a:solidFill>
                <a:srgbClr val="002060"/>
              </a:solidFill>
              <a:latin typeface="Georgia" pitchFamily="-72" charset="0"/>
            </a:endParaRPr>
          </a:p>
          <a:p>
            <a:pPr lvl="1" eaLnBrk="1" hangingPunct="1">
              <a:lnSpc>
                <a:spcPct val="120000"/>
              </a:lnSpc>
              <a:buFont typeface="Wingdings" pitchFamily="-72" charset="2"/>
              <a:buChar char="§"/>
            </a:pPr>
            <a:r>
              <a:rPr lang="fr-BE" sz="1600">
                <a:solidFill>
                  <a:srgbClr val="002060"/>
                </a:solidFill>
                <a:latin typeface="Georgia" pitchFamily="-72" charset="0"/>
              </a:rPr>
              <a:t>Prolongement de l’étude quantitative (2008) </a:t>
            </a:r>
          </a:p>
          <a:p>
            <a:pPr lvl="1" eaLnBrk="1" hangingPunct="1">
              <a:lnSpc>
                <a:spcPct val="120000"/>
              </a:lnSpc>
              <a:buFont typeface="Wingdings" pitchFamily="-72" charset="2"/>
              <a:buNone/>
            </a:pPr>
            <a:endParaRPr lang="fr-BE" sz="1600">
              <a:solidFill>
                <a:srgbClr val="002060"/>
              </a:solidFill>
              <a:latin typeface="Georgia" pitchFamily="-72" charset="0"/>
            </a:endParaRPr>
          </a:p>
          <a:p>
            <a:pPr lvl="1" eaLnBrk="1" hangingPunct="1">
              <a:lnSpc>
                <a:spcPct val="120000"/>
              </a:lnSpc>
              <a:buFont typeface="Wingdings" pitchFamily="-72" charset="2"/>
              <a:buChar char="§"/>
            </a:pPr>
            <a:r>
              <a:rPr lang="fr-BE" sz="1600">
                <a:solidFill>
                  <a:srgbClr val="002060"/>
                </a:solidFill>
                <a:latin typeface="Georgia" pitchFamily="-72" charset="0"/>
              </a:rPr>
              <a:t>Spécificités de l’approche qualitative : processuelle et compréhensive</a:t>
            </a:r>
          </a:p>
          <a:p>
            <a:pPr lvl="1" eaLnBrk="1" hangingPunct="1">
              <a:lnSpc>
                <a:spcPct val="120000"/>
              </a:lnSpc>
              <a:buFont typeface="Wingdings" pitchFamily="-72" charset="2"/>
              <a:buNone/>
            </a:pPr>
            <a:endParaRPr lang="fr-BE" sz="1600">
              <a:solidFill>
                <a:srgbClr val="002060"/>
              </a:solidFill>
              <a:latin typeface="Georgia" pitchFamily="-72" charset="0"/>
            </a:endParaRPr>
          </a:p>
          <a:p>
            <a:pPr lvl="1" eaLnBrk="1" hangingPunct="1">
              <a:lnSpc>
                <a:spcPct val="120000"/>
              </a:lnSpc>
              <a:buFont typeface="Wingdings" pitchFamily="-72" charset="2"/>
              <a:buChar char="§"/>
            </a:pPr>
            <a:r>
              <a:rPr lang="fr-BE" sz="1600">
                <a:solidFill>
                  <a:srgbClr val="002060"/>
                </a:solidFill>
                <a:latin typeface="Georgia" pitchFamily="-72" charset="0"/>
              </a:rPr>
              <a:t>Une définition large et inductive de la notion de pratique culturelle</a:t>
            </a:r>
            <a:endParaRPr lang="fr-BE" sz="1600" smtClean="0">
              <a:solidFill>
                <a:srgbClr val="002060"/>
              </a:solidFill>
              <a:latin typeface="Georgia" pitchFamily="-7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mtClean="0">
                <a:solidFill>
                  <a:srgbClr val="7B9899"/>
                </a:solidFill>
                <a:latin typeface="Georgia" pitchFamily="-72" charset="0"/>
              </a:rPr>
              <a:t>II. Méthodologie et opérationnalisation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5214938"/>
          </a:xfrm>
        </p:spPr>
        <p:txBody>
          <a:bodyPr>
            <a:normAutofit/>
          </a:bodyPr>
          <a:lstStyle/>
          <a:p>
            <a:pPr indent="-287338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fr-BE" sz="2000" b="1" dirty="0" smtClean="0">
                <a:solidFill>
                  <a:srgbClr val="002060"/>
                </a:solidFill>
                <a:latin typeface="Arial" pitchFamily="-72" charset="0"/>
                <a:sym typeface="Wingdings" pitchFamily="-72" charset="2"/>
              </a:rPr>
              <a:t>Dispositif de recherche </a:t>
            </a:r>
          </a:p>
          <a:p>
            <a:pPr lvl="1" indent="-358775" algn="just" eaLnBrk="1" hangingPunct="1"/>
            <a:r>
              <a:rPr lang="fr-BE" sz="1600" dirty="0" smtClean="0">
                <a:solidFill>
                  <a:srgbClr val="002060"/>
                </a:solidFill>
                <a:latin typeface="Arial" pitchFamily="-72" charset="0"/>
                <a:sym typeface="Wingdings" pitchFamily="-72" charset="2"/>
              </a:rPr>
              <a:t>1</a:t>
            </a:r>
            <a:r>
              <a:rPr lang="fr-BE" sz="1600" baseline="30000" dirty="0" smtClean="0">
                <a:solidFill>
                  <a:srgbClr val="002060"/>
                </a:solidFill>
                <a:latin typeface="Arial" pitchFamily="-72" charset="0"/>
                <a:sym typeface="Wingdings" pitchFamily="-72" charset="2"/>
              </a:rPr>
              <a:t>ère</a:t>
            </a:r>
            <a:r>
              <a:rPr lang="fr-BE" sz="1600" dirty="0" smtClean="0">
                <a:solidFill>
                  <a:srgbClr val="002060"/>
                </a:solidFill>
                <a:latin typeface="Arial" pitchFamily="-72" charset="0"/>
                <a:sym typeface="Wingdings" pitchFamily="-72" charset="2"/>
              </a:rPr>
              <a:t> phase : 100 entretiens semi-directifs  lieux de diffusion et de mise en œuvre des politiques culturelles </a:t>
            </a:r>
          </a:p>
          <a:p>
            <a:pPr lvl="1" indent="-358775" algn="just" eaLnBrk="1" hangingPunct="1"/>
            <a:r>
              <a:rPr lang="fr-BE" sz="1600" dirty="0" smtClean="0">
                <a:solidFill>
                  <a:srgbClr val="002060"/>
                </a:solidFill>
                <a:latin typeface="Arial" pitchFamily="-72" charset="0"/>
                <a:sym typeface="Wingdings" pitchFamily="-72" charset="2"/>
              </a:rPr>
              <a:t>2</a:t>
            </a:r>
            <a:r>
              <a:rPr lang="fr-BE" sz="1600" baseline="30000" dirty="0" smtClean="0">
                <a:solidFill>
                  <a:srgbClr val="002060"/>
                </a:solidFill>
                <a:latin typeface="Arial" pitchFamily="-72" charset="0"/>
                <a:sym typeface="Wingdings" pitchFamily="-72" charset="2"/>
              </a:rPr>
              <a:t>ème</a:t>
            </a:r>
            <a:r>
              <a:rPr lang="fr-BE" sz="1600" dirty="0" smtClean="0">
                <a:solidFill>
                  <a:srgbClr val="002060"/>
                </a:solidFill>
                <a:latin typeface="Arial" pitchFamily="-72" charset="0"/>
                <a:sym typeface="Wingdings" pitchFamily="-72" charset="2"/>
              </a:rPr>
              <a:t> phase : 30 entretiens approfondis </a:t>
            </a:r>
          </a:p>
          <a:p>
            <a:pPr lvl="1" indent="-358775" algn="just" eaLnBrk="1" hangingPunct="1"/>
            <a:r>
              <a:rPr lang="fr-BE" sz="1600" dirty="0" smtClean="0">
                <a:solidFill>
                  <a:srgbClr val="002060"/>
                </a:solidFill>
                <a:latin typeface="Arial" pitchFamily="-72" charset="0"/>
                <a:sym typeface="Wingdings" pitchFamily="-72" charset="2"/>
              </a:rPr>
              <a:t>3</a:t>
            </a:r>
            <a:r>
              <a:rPr lang="fr-BE" sz="1600" baseline="30000" dirty="0" smtClean="0">
                <a:solidFill>
                  <a:srgbClr val="002060"/>
                </a:solidFill>
                <a:latin typeface="Arial" pitchFamily="-72" charset="0"/>
                <a:sym typeface="Wingdings" pitchFamily="-72" charset="2"/>
              </a:rPr>
              <a:t>ème</a:t>
            </a:r>
            <a:r>
              <a:rPr lang="fr-BE" sz="1600" dirty="0" smtClean="0">
                <a:solidFill>
                  <a:srgbClr val="002060"/>
                </a:solidFill>
                <a:latin typeface="Arial" pitchFamily="-72" charset="0"/>
                <a:sym typeface="Wingdings" pitchFamily="-72" charset="2"/>
              </a:rPr>
              <a:t> phase : Focus Groupes</a:t>
            </a:r>
          </a:p>
          <a:p>
            <a:pPr indent="-287338" algn="just" eaLnBrk="1" hangingPunct="1">
              <a:lnSpc>
                <a:spcPct val="150000"/>
              </a:lnSpc>
            </a:pPr>
            <a:r>
              <a:rPr lang="fr-BE" sz="2000" b="1" dirty="0" smtClean="0">
                <a:solidFill>
                  <a:srgbClr val="002060"/>
                </a:solidFill>
                <a:latin typeface="Arial" pitchFamily="-72" charset="0"/>
                <a:sym typeface="Wingdings" pitchFamily="-72" charset="2"/>
              </a:rPr>
              <a:t>Echantillonnage : </a:t>
            </a:r>
          </a:p>
          <a:p>
            <a:pPr lvl="1" indent="-358775" algn="just" eaLnBrk="1" hangingPunct="1">
              <a:spcBef>
                <a:spcPts val="500"/>
              </a:spcBef>
            </a:pPr>
            <a:r>
              <a:rPr lang="fr-BE" sz="1600" dirty="0" smtClean="0">
                <a:solidFill>
                  <a:srgbClr val="002060"/>
                </a:solidFill>
                <a:latin typeface="Arial" pitchFamily="-72" charset="0"/>
                <a:sym typeface="Wingdings" pitchFamily="-72" charset="2"/>
              </a:rPr>
              <a:t>Lieux culturels : liste + parité (secteurs et régions)</a:t>
            </a:r>
          </a:p>
          <a:p>
            <a:pPr lvl="1" indent="-358775" algn="just" eaLnBrk="1" hangingPunct="1">
              <a:spcBef>
                <a:spcPts val="500"/>
              </a:spcBef>
            </a:pPr>
            <a:r>
              <a:rPr lang="fr-BE" sz="1600" dirty="0" smtClean="0">
                <a:solidFill>
                  <a:srgbClr val="002060"/>
                </a:solidFill>
                <a:latin typeface="Arial" pitchFamily="-72" charset="0"/>
                <a:sym typeface="Wingdings" pitchFamily="-72" charset="2"/>
              </a:rPr>
              <a:t>Echantillon 1</a:t>
            </a:r>
            <a:r>
              <a:rPr lang="fr-BE" sz="1600" baseline="30000" dirty="0" smtClean="0">
                <a:solidFill>
                  <a:srgbClr val="002060"/>
                </a:solidFill>
                <a:latin typeface="Arial" pitchFamily="-72" charset="0"/>
                <a:sym typeface="Wingdings" pitchFamily="-72" charset="2"/>
              </a:rPr>
              <a:t>ère</a:t>
            </a:r>
            <a:r>
              <a:rPr lang="fr-BE" sz="1600" dirty="0" smtClean="0">
                <a:solidFill>
                  <a:srgbClr val="002060"/>
                </a:solidFill>
                <a:latin typeface="Arial" pitchFamily="-72" charset="0"/>
                <a:sym typeface="Wingdings" pitchFamily="-72" charset="2"/>
              </a:rPr>
              <a:t> phase : sélection aléatoire mais profil dominant bien pourvu en capital culturel : représentatif public lieux culturels? Biais?</a:t>
            </a:r>
          </a:p>
          <a:p>
            <a:pPr lvl="1" indent="-358775" algn="just" eaLnBrk="1" hangingPunct="1">
              <a:spcBef>
                <a:spcPts val="500"/>
              </a:spcBef>
            </a:pPr>
            <a:r>
              <a:rPr lang="fr-BE" sz="1600" dirty="0" smtClean="0">
                <a:solidFill>
                  <a:srgbClr val="002060"/>
                </a:solidFill>
                <a:latin typeface="Arial" pitchFamily="-72" charset="0"/>
                <a:sym typeface="Wingdings" pitchFamily="-72" charset="2"/>
              </a:rPr>
              <a:t>Echantillon 2</a:t>
            </a:r>
            <a:r>
              <a:rPr lang="fr-BE" sz="1600" baseline="30000" dirty="0" smtClean="0">
                <a:solidFill>
                  <a:srgbClr val="002060"/>
                </a:solidFill>
                <a:latin typeface="Arial" pitchFamily="-72" charset="0"/>
                <a:sym typeface="Wingdings" pitchFamily="-72" charset="2"/>
              </a:rPr>
              <a:t>ème</a:t>
            </a:r>
            <a:r>
              <a:rPr lang="fr-BE" sz="1600" dirty="0" smtClean="0">
                <a:solidFill>
                  <a:srgbClr val="002060"/>
                </a:solidFill>
                <a:latin typeface="Arial" pitchFamily="-72" charset="0"/>
                <a:sym typeface="Wingdings" pitchFamily="-72" charset="2"/>
              </a:rPr>
              <a:t> phase : sélection  diversité des profils + contenu du 1</a:t>
            </a:r>
            <a:r>
              <a:rPr lang="fr-BE" sz="1600" baseline="30000" dirty="0" smtClean="0">
                <a:solidFill>
                  <a:srgbClr val="002060"/>
                </a:solidFill>
                <a:latin typeface="Arial" pitchFamily="-72" charset="0"/>
                <a:sym typeface="Wingdings" pitchFamily="-72" charset="2"/>
              </a:rPr>
              <a:t>er</a:t>
            </a:r>
            <a:r>
              <a:rPr lang="fr-BE" sz="1600" dirty="0" smtClean="0">
                <a:solidFill>
                  <a:srgbClr val="002060"/>
                </a:solidFill>
                <a:latin typeface="Arial" pitchFamily="-72" charset="0"/>
                <a:sym typeface="Wingdings" pitchFamily="-72" charset="2"/>
              </a:rPr>
              <a:t> entretien</a:t>
            </a:r>
          </a:p>
          <a:p>
            <a:pPr lvl="2" indent="-358775" algn="just" eaLnBrk="1" hangingPunct="1">
              <a:spcBef>
                <a:spcPts val="500"/>
              </a:spcBef>
            </a:pPr>
            <a:r>
              <a:rPr lang="fr-BE" sz="1400" dirty="0" smtClean="0">
                <a:solidFill>
                  <a:srgbClr val="002060"/>
                </a:solidFill>
                <a:latin typeface="Arial" pitchFamily="-72" charset="0"/>
                <a:sym typeface="Wingdings" pitchFamily="-72" charset="2"/>
              </a:rPr>
              <a:t>Désistements, absence de coordonnées, homogénéité  élargissement </a:t>
            </a:r>
          </a:p>
          <a:p>
            <a:pPr lvl="1" indent="-358775" algn="just" eaLnBrk="1" hangingPunct="1">
              <a:spcBef>
                <a:spcPts val="500"/>
              </a:spcBef>
            </a:pPr>
            <a:r>
              <a:rPr lang="fr-BE" sz="1600" dirty="0" smtClean="0">
                <a:solidFill>
                  <a:srgbClr val="002060"/>
                </a:solidFill>
                <a:latin typeface="Arial" pitchFamily="-72" charset="0"/>
                <a:sym typeface="Wingdings" pitchFamily="-72" charset="2"/>
              </a:rPr>
              <a:t>Limite liée au dispositif : exclusion de certaines franges de la population</a:t>
            </a:r>
          </a:p>
          <a:p>
            <a:pPr lvl="2" indent="-358775" algn="just" eaLnBrk="1" hangingPunct="1">
              <a:spcBef>
                <a:spcPts val="500"/>
              </a:spcBef>
              <a:buFont typeface="Wingdings 2" pitchFamily="-72" charset="2"/>
              <a:buNone/>
            </a:pPr>
            <a:r>
              <a:rPr lang="fr-BE" sz="1500" dirty="0" smtClean="0">
                <a:solidFill>
                  <a:srgbClr val="002060"/>
                </a:solidFill>
                <a:latin typeface="Arial" pitchFamily="-72" charset="0"/>
                <a:sym typeface="Wingdings" pitchFamily="-72" charset="2"/>
              </a:rPr>
              <a:t>   Etude des publics des institutions culturelles</a:t>
            </a:r>
          </a:p>
          <a:p>
            <a:pPr lvl="2" indent="-358775" algn="just" eaLnBrk="1" hangingPunct="1">
              <a:spcBef>
                <a:spcPts val="500"/>
              </a:spcBef>
              <a:buFont typeface="Wingdings 2" pitchFamily="-72" charset="2"/>
              <a:buNone/>
            </a:pPr>
            <a:r>
              <a:rPr lang="fr-BE" sz="1500" dirty="0" smtClean="0">
                <a:solidFill>
                  <a:srgbClr val="002060"/>
                </a:solidFill>
                <a:latin typeface="Arial" pitchFamily="-72" charset="0"/>
                <a:sym typeface="Wingdings" pitchFamily="-72" charset="2"/>
              </a:rPr>
              <a:t>   </a:t>
            </a:r>
            <a:r>
              <a:rPr lang="fr-BE" sz="1400" dirty="0" smtClean="0">
                <a:solidFill>
                  <a:srgbClr val="002060"/>
                </a:solidFill>
                <a:latin typeface="Arial" pitchFamily="-72" charset="0"/>
                <a:sym typeface="Wingdings" pitchFamily="-72" charset="2"/>
              </a:rPr>
              <a:t> Quid des absents des lieux culturels ?</a:t>
            </a:r>
            <a:endParaRPr lang="fr-BE" sz="1500" dirty="0" smtClean="0">
              <a:latin typeface="Arial" pitchFamily="-72" charset="0"/>
              <a:sym typeface="Wingdings" pitchFamily="-72" charset="2"/>
            </a:endParaRPr>
          </a:p>
          <a:p>
            <a:pPr indent="-287338" eaLnBrk="1" hangingPunct="1">
              <a:lnSpc>
                <a:spcPct val="80000"/>
              </a:lnSpc>
            </a:pPr>
            <a:endParaRPr lang="fr-BE" sz="2100" dirty="0" smtClean="0">
              <a:latin typeface="Arial" pitchFamily="-72" charset="0"/>
            </a:endParaRPr>
          </a:p>
          <a:p>
            <a:pPr indent="-287338" eaLnBrk="1" hangingPunct="1">
              <a:lnSpc>
                <a:spcPct val="80000"/>
              </a:lnSpc>
            </a:pPr>
            <a:endParaRPr lang="fr-BE" sz="2100" dirty="0" smtClean="0">
              <a:latin typeface="Arial" pitchFamily="-7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mtClean="0">
                <a:solidFill>
                  <a:srgbClr val="7B9899"/>
                </a:solidFill>
                <a:latin typeface="Georgia" pitchFamily="-72" charset="0"/>
              </a:rPr>
              <a:t>III. Retour sur les enseignements principaux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18525" cy="499745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BE" sz="2400" u="sng" dirty="0" smtClean="0">
                <a:solidFill>
                  <a:srgbClr val="002060"/>
                </a:solidFill>
                <a:ea typeface="+mn-ea"/>
                <a:cs typeface="+mn-cs"/>
              </a:rPr>
              <a:t>1</a:t>
            </a:r>
            <a:r>
              <a:rPr lang="fr-BE" sz="2400" u="sng" baseline="30000" dirty="0" smtClean="0">
                <a:solidFill>
                  <a:srgbClr val="002060"/>
                </a:solidFill>
                <a:ea typeface="+mn-ea"/>
                <a:cs typeface="+mn-cs"/>
              </a:rPr>
              <a:t>ère</a:t>
            </a:r>
            <a:r>
              <a:rPr lang="fr-BE" sz="2400" u="sng" dirty="0" smtClean="0">
                <a:solidFill>
                  <a:srgbClr val="002060"/>
                </a:solidFill>
                <a:ea typeface="+mn-ea"/>
                <a:cs typeface="+mn-cs"/>
              </a:rPr>
              <a:t> partie : Eléments de trajectoire dans la pratique d’activités culturelles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BE" sz="2400" b="1" dirty="0" smtClean="0">
                <a:solidFill>
                  <a:srgbClr val="002060"/>
                </a:solidFill>
                <a:ea typeface="+mn-ea"/>
                <a:cs typeface="+mn-cs"/>
              </a:rPr>
              <a:t>Les socialisations culturelles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fr-BE" u="sng" dirty="0" smtClean="0">
                <a:solidFill>
                  <a:srgbClr val="002060"/>
                </a:solidFill>
                <a:ea typeface="+mn-ea"/>
              </a:rPr>
              <a:t>La famille : 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fr-BE" sz="1800" dirty="0" smtClean="0">
                <a:solidFill>
                  <a:srgbClr val="002060"/>
                </a:solidFill>
                <a:ea typeface="+mn-ea"/>
              </a:rPr>
              <a:t>Poids de l’origine sociale </a:t>
            </a:r>
            <a:r>
              <a:rPr lang="fr-BE" sz="1800" dirty="0" smtClean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 comprendre les modalités pratiques de ces transmissions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fr-BE" sz="1800" dirty="0" smtClean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Tension inhérente aux processus de socialisation (Extraits n°1,2) 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fr-BE" sz="1800" dirty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Rôle névralgique de la famille dans la formation des dispositions</a:t>
            </a:r>
          </a:p>
          <a:p>
            <a:pPr marL="1097280" lvl="3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à"/>
              <a:defRPr/>
            </a:pPr>
            <a:r>
              <a:rPr lang="fr-BE" sz="1800" dirty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Sensibilisation précoce :	</a:t>
            </a:r>
          </a:p>
          <a:p>
            <a:pPr marL="1143000" lvl="4" indent="0" eaLnBrk="1" fontAlgn="auto" hangingPunct="1">
              <a:spcAft>
                <a:spcPts val="0"/>
              </a:spcAft>
              <a:buClr>
                <a:schemeClr val="accent5"/>
              </a:buClr>
              <a:buFontTx/>
              <a:buNone/>
              <a:defRPr/>
            </a:pPr>
            <a:r>
              <a:rPr lang="fr-BE" sz="1600" dirty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Conduites d’initiation explicites VS modes d’imprégnation latents </a:t>
            </a:r>
            <a:r>
              <a:rPr lang="fr-BE" sz="1400" dirty="0" smtClean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(Extraits n°3, 4)</a:t>
            </a:r>
            <a:endParaRPr lang="fr-BE" sz="1400" dirty="0">
              <a:solidFill>
                <a:srgbClr val="002060"/>
              </a:solidFill>
              <a:ea typeface="+mn-ea"/>
              <a:sym typeface="Wingdings" panose="05000000000000000000" pitchFamily="2" charset="2"/>
            </a:endParaRP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fr-BE" sz="1800" dirty="0" smtClean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Lieu de socialisations potentiellement contrastées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fr-BE" sz="1800" dirty="0" smtClean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« Passeur de culture » mais travail de sélection, d’appropriation, de transformation  Dialectique entre socialisation et individualisation : nuancer vision mécanique (Extraits n°5,6,7)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endParaRPr lang="fr-BE" dirty="0" smtClean="0">
              <a:ea typeface="+mn-ea"/>
              <a:sym typeface="Wingdings" panose="05000000000000000000" pitchFamily="2" charset="2"/>
            </a:endParaRPr>
          </a:p>
          <a:p>
            <a:pPr marL="1097280" lvl="3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endParaRPr lang="fr-BE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mtClean="0">
                <a:solidFill>
                  <a:srgbClr val="7B9899"/>
                </a:solidFill>
                <a:latin typeface="Georgia" pitchFamily="-72" charset="0"/>
              </a:rPr>
              <a:t>III. Retour sur les principaux enseignements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91550" cy="4926013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BE" sz="2400" b="1" dirty="0" smtClean="0">
                <a:solidFill>
                  <a:srgbClr val="002060"/>
                </a:solidFill>
                <a:ea typeface="+mn-ea"/>
                <a:cs typeface="+mn-cs"/>
              </a:rPr>
              <a:t>L’institution scolaire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fr-BE" sz="1700" dirty="0" smtClean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Moteur </a:t>
            </a:r>
            <a:r>
              <a:rPr lang="fr-BE" sz="1700" dirty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de découverte culturelle et parfois déclencheur de pratiques « légitimes » (… à retardement</a:t>
            </a:r>
            <a:r>
              <a:rPr lang="fr-BE" sz="1700" dirty="0" smtClean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?) (Extrait n°8)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fr-BE" sz="1700" dirty="0" smtClean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Mise </a:t>
            </a:r>
            <a:r>
              <a:rPr lang="fr-BE" sz="1700" dirty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à distance de la culture scolaire  échec </a:t>
            </a:r>
            <a:r>
              <a:rPr lang="fr-BE" sz="1700" dirty="0" smtClean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transmissions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fr-BE" sz="1700" dirty="0" smtClean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Des </a:t>
            </a:r>
            <a:r>
              <a:rPr lang="fr-BE" sz="1700" dirty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discours critiques face au rôle de l’école en matière d’accession à la culture </a:t>
            </a:r>
            <a:r>
              <a:rPr lang="fr-BE" sz="1700" dirty="0" smtClean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(Extrait n°9)</a:t>
            </a:r>
            <a:endParaRPr lang="fr-BE" sz="1700" dirty="0">
              <a:solidFill>
                <a:srgbClr val="002060"/>
              </a:solidFill>
              <a:ea typeface="+mn-ea"/>
              <a:sym typeface="Wingdings" panose="05000000000000000000" pitchFamily="2" charset="2"/>
            </a:endParaRPr>
          </a:p>
          <a:p>
            <a:pPr marL="594360" lvl="2" indent="0" eaLnBrk="1" fontAlgn="auto" hangingPunct="1">
              <a:lnSpc>
                <a:spcPct val="13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r-BE" sz="500" dirty="0">
              <a:solidFill>
                <a:srgbClr val="002060"/>
              </a:solidFill>
              <a:ea typeface="+mn-ea"/>
              <a:sym typeface="Wingdings" panose="05000000000000000000" pitchFamily="2" charset="2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BE" sz="2400" b="1" dirty="0" smtClean="0">
                <a:solidFill>
                  <a:srgbClr val="002060"/>
                </a:solidFill>
                <a:ea typeface="+mn-ea"/>
                <a:cs typeface="+mn-cs"/>
              </a:rPr>
              <a:t>Les réseaux de sociabilité amicale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fr-BE" dirty="0" smtClean="0">
                <a:solidFill>
                  <a:srgbClr val="002060"/>
                </a:solidFill>
                <a:ea typeface="+mn-ea"/>
              </a:rPr>
              <a:t>Importance de la sociabilité juvénile mais également au-delà</a:t>
            </a:r>
          </a:p>
          <a:p>
            <a:pPr marL="822960" lvl="2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fr-BE" sz="1700" dirty="0" smtClean="0">
                <a:solidFill>
                  <a:srgbClr val="002060"/>
                </a:solidFill>
                <a:ea typeface="+mn-ea"/>
              </a:rPr>
              <a:t>Influence des relations électives nouées auprès d’individus aux dispositions hétérogènes </a:t>
            </a:r>
            <a:r>
              <a:rPr lang="fr-BE" sz="1700" dirty="0" smtClean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 formes de conversion  dissonances</a:t>
            </a:r>
          </a:p>
          <a:p>
            <a:pPr marL="822960" lvl="2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fr-BE" sz="1700" dirty="0" smtClean="0">
                <a:solidFill>
                  <a:srgbClr val="002060"/>
                </a:solidFill>
                <a:ea typeface="+mn-ea"/>
              </a:rPr>
              <a:t> Mais… Tendance à l’«homophilie » (</a:t>
            </a:r>
            <a:r>
              <a:rPr lang="fr-BE" sz="1700" dirty="0" err="1" smtClean="0">
                <a:solidFill>
                  <a:srgbClr val="002060"/>
                </a:solidFill>
                <a:ea typeface="+mn-ea"/>
              </a:rPr>
              <a:t>Barrère</a:t>
            </a:r>
            <a:r>
              <a:rPr lang="fr-BE" sz="1700" dirty="0" smtClean="0">
                <a:solidFill>
                  <a:srgbClr val="002060"/>
                </a:solidFill>
                <a:ea typeface="+mn-ea"/>
              </a:rPr>
              <a:t>, 1997) (Extrait n°10)</a:t>
            </a:r>
          </a:p>
          <a:p>
            <a:pPr marL="822960" lvl="2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fr-BE" sz="1700" dirty="0" smtClean="0">
                <a:solidFill>
                  <a:srgbClr val="002060"/>
                </a:solidFill>
                <a:ea typeface="+mn-ea"/>
              </a:rPr>
              <a:t>La pratique culturelle comme support de sociabilité </a:t>
            </a:r>
            <a:r>
              <a:rPr lang="fr-BE" sz="1300" dirty="0" smtClean="0">
                <a:solidFill>
                  <a:srgbClr val="002060"/>
                </a:solidFill>
                <a:ea typeface="+mn-ea"/>
              </a:rPr>
              <a:t> </a:t>
            </a:r>
            <a:r>
              <a:rPr lang="fr-BE" sz="1100" dirty="0" smtClean="0">
                <a:solidFill>
                  <a:srgbClr val="002060"/>
                </a:solidFill>
                <a:ea typeface="+mn-ea"/>
              </a:rPr>
              <a:t>--&gt; ne correspond pas toujours à des goûts ancrés</a:t>
            </a:r>
          </a:p>
          <a:p>
            <a:pPr marL="1097280" lvl="3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4"/>
              </a:buClr>
              <a:buFont typeface="Wingdings"/>
              <a:buChar char="à"/>
              <a:defRPr/>
            </a:pPr>
            <a:r>
              <a:rPr lang="fr-BE" sz="1700" dirty="0" smtClean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Enchevêtrement expérience culturelle et expérience sociale</a:t>
            </a:r>
          </a:p>
          <a:p>
            <a:pPr marL="822960" lvl="2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endParaRPr lang="fr-BE" dirty="0" smtClean="0">
              <a:ea typeface="+mn-ea"/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endParaRPr lang="fr-BE" dirty="0">
              <a:ea typeface="+mn-ea"/>
              <a:sym typeface="Wingdings" panose="05000000000000000000" pitchFamily="2" charset="2"/>
            </a:endParaRPr>
          </a:p>
          <a:p>
            <a:pPr marL="274320" lvl="1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fr-BE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mtClean="0">
                <a:solidFill>
                  <a:srgbClr val="7B9899"/>
                </a:solidFill>
                <a:latin typeface="Georgia" pitchFamily="-72" charset="0"/>
              </a:rPr>
              <a:t>III. Retour sur les principaux enseignements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854575"/>
          </a:xfrm>
        </p:spPr>
        <p:txBody>
          <a:bodyPr>
            <a:normAutofit/>
          </a:bodyPr>
          <a:lstStyle/>
          <a:p>
            <a:pPr marL="274320" lvl="1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fr-BE" sz="600" dirty="0" smtClean="0">
              <a:solidFill>
                <a:srgbClr val="002060"/>
              </a:solidFill>
              <a:ea typeface="+mn-ea"/>
              <a:sym typeface="Wingdings" panose="05000000000000000000" pitchFamily="2" charset="2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BE" sz="2000" b="1" dirty="0" smtClean="0">
                <a:solidFill>
                  <a:srgbClr val="002060"/>
                </a:solidFill>
                <a:ea typeface="+mn-ea"/>
                <a:cs typeface="+mn-cs"/>
                <a:sym typeface="Wingdings" panose="05000000000000000000" pitchFamily="2" charset="2"/>
              </a:rPr>
              <a:t>L’effet des cycles de vie et des ruptures biographiques :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fr-BE" sz="1700" dirty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Passage de l’enfance à l’adolescence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fr-BE" sz="1700" dirty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Temps des études supérieures et entrée vie professionnelle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fr-BE" sz="1700" dirty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Temps de la conjugalité et de la parentalité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fr-BE" sz="1700" dirty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Emancipation aboutie des enfants et le temps de la retraite</a:t>
            </a:r>
          </a:p>
          <a:p>
            <a:pPr marL="823277" lvl="2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fr-BE" sz="1500" dirty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Interactions MAIS opportunités/obligations spécifiques + figures de prescripteur et d’accompagnateur spécifiques  structuration activités du temps libre (Extrait n°11)</a:t>
            </a:r>
            <a:endParaRPr lang="fr-BE" sz="1700" dirty="0">
              <a:solidFill>
                <a:srgbClr val="002060"/>
              </a:solidFill>
              <a:ea typeface="+mn-ea"/>
              <a:sym typeface="Wingdings" panose="05000000000000000000" pitchFamily="2" charset="2"/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fr-BE" sz="1700" dirty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Ruptures biographiques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BE" sz="2000" b="1" dirty="0" smtClean="0">
                <a:solidFill>
                  <a:srgbClr val="002060"/>
                </a:solidFill>
                <a:ea typeface="+mn-ea"/>
                <a:cs typeface="+mn-cs"/>
                <a:sym typeface="Wingdings" panose="05000000000000000000" pitchFamily="2" charset="2"/>
              </a:rPr>
              <a:t>Médias et culture d’écrans </a:t>
            </a:r>
          </a:p>
          <a:p>
            <a:pPr marL="594360" lvl="2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r-BE" sz="600" dirty="0">
              <a:solidFill>
                <a:srgbClr val="002060"/>
              </a:solidFill>
              <a:ea typeface="+mn-ea"/>
            </a:endParaRPr>
          </a:p>
          <a:p>
            <a:pPr marL="61722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fr-BE" sz="1600" dirty="0">
                <a:solidFill>
                  <a:srgbClr val="002060"/>
                </a:solidFill>
                <a:ea typeface="+mn-ea"/>
              </a:rPr>
              <a:t>Domestication et individualisation des pratiques </a:t>
            </a:r>
          </a:p>
          <a:p>
            <a:pPr marL="61722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fr-BE" sz="1600" dirty="0">
                <a:solidFill>
                  <a:srgbClr val="002060"/>
                </a:solidFill>
                <a:ea typeface="+mn-ea"/>
              </a:rPr>
              <a:t>Opportunités de découverte ++</a:t>
            </a:r>
          </a:p>
          <a:p>
            <a:pPr marL="61722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fr-BE" sz="1600" dirty="0">
                <a:solidFill>
                  <a:srgbClr val="002060"/>
                </a:solidFill>
                <a:ea typeface="+mn-ea"/>
              </a:rPr>
              <a:t>Supplante certains loisirs </a:t>
            </a:r>
          </a:p>
          <a:p>
            <a:pPr marL="61722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fr-BE" sz="1600" dirty="0">
                <a:solidFill>
                  <a:srgbClr val="002060"/>
                </a:solidFill>
                <a:ea typeface="+mn-ea"/>
              </a:rPr>
              <a:t>Support à la culture de sorties </a:t>
            </a:r>
          </a:p>
          <a:p>
            <a:pPr marL="61722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fr-BE" sz="1600" dirty="0">
                <a:solidFill>
                  <a:srgbClr val="002060"/>
                </a:solidFill>
                <a:ea typeface="+mn-ea"/>
              </a:rPr>
              <a:t>Nouveaux rapports au temps libre et aux pratiques culturelles (Génération « </a:t>
            </a:r>
            <a:r>
              <a:rPr lang="fr-BE" sz="1600" dirty="0" err="1">
                <a:solidFill>
                  <a:srgbClr val="002060"/>
                </a:solidFill>
                <a:ea typeface="+mn-ea"/>
              </a:rPr>
              <a:t>Youtube</a:t>
            </a:r>
            <a:r>
              <a:rPr lang="fr-BE" sz="1600" dirty="0">
                <a:solidFill>
                  <a:srgbClr val="002060"/>
                </a:solidFill>
                <a:ea typeface="+mn-ea"/>
              </a:rPr>
              <a:t> » : immédiateté, démarche « touche-à-tout </a:t>
            </a:r>
            <a:r>
              <a:rPr lang="fr-BE" sz="1600" dirty="0" smtClean="0">
                <a:solidFill>
                  <a:srgbClr val="002060"/>
                </a:solidFill>
                <a:ea typeface="+mn-ea"/>
              </a:rPr>
              <a:t>») (Extrait n°12)</a:t>
            </a:r>
            <a:endParaRPr lang="fr-BE" sz="1600" dirty="0">
              <a:solidFill>
                <a:srgbClr val="002060"/>
              </a:solidFill>
              <a:ea typeface="+mn-ea"/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endParaRPr lang="fr-BE" dirty="0">
              <a:ea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z="3200">
                <a:solidFill>
                  <a:srgbClr val="7B9899"/>
                </a:solidFill>
                <a:latin typeface="Georgia" pitchFamily="-72" charset="0"/>
              </a:rPr>
              <a:t>III. Retour sur  les principaux enseignements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91550" cy="4572000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fr-BE" sz="2800" b="1" dirty="0" smtClean="0">
                <a:solidFill>
                  <a:srgbClr val="002060"/>
                </a:solidFill>
                <a:ea typeface="+mn-ea"/>
                <a:cs typeface="+mn-cs"/>
                <a:sym typeface="Wingdings" panose="05000000000000000000" pitchFamily="2" charset="2"/>
              </a:rPr>
              <a:t>Dialectique socialisation-individualisation, logiques de distinction et rapports à la culture</a:t>
            </a:r>
          </a:p>
          <a:p>
            <a:pPr marL="548958" lvl="1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fr-BE" sz="1000" dirty="0">
              <a:solidFill>
                <a:srgbClr val="002060"/>
              </a:solidFill>
              <a:ea typeface="+mn-ea"/>
              <a:sym typeface="Wingdings" panose="05000000000000000000" pitchFamily="2" charset="2"/>
            </a:endParaRPr>
          </a:p>
          <a:p>
            <a:pPr marL="548958" lvl="1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fr-BE" dirty="0" smtClean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Socialisation jamais achevée / individualisation</a:t>
            </a:r>
          </a:p>
          <a:p>
            <a:pPr marL="548958" lvl="1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fr-BE" dirty="0" smtClean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Montée des profils dissonants  brouillage frontières entre culture légitime et non légitime? Disparition des logiques de distinction?</a:t>
            </a:r>
          </a:p>
          <a:p>
            <a:pPr marL="548958" lvl="1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fr-BE" dirty="0" smtClean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Ouverture/</a:t>
            </a:r>
            <a:r>
              <a:rPr lang="fr-BE" dirty="0" err="1" smtClean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omnivorité</a:t>
            </a:r>
            <a:r>
              <a:rPr lang="fr-BE" dirty="0" smtClean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 comme nouvelle attitude valorisée </a:t>
            </a:r>
          </a:p>
          <a:p>
            <a:pPr marL="548958" lvl="1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fr-BE" dirty="0" smtClean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Or… Persistance de dégoûts (Extrait n°13)</a:t>
            </a:r>
          </a:p>
          <a:p>
            <a:pPr marL="548958" lvl="1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fr-BE" dirty="0" smtClean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Trois attitudes face aux objets culturels (Extrait n°14)</a:t>
            </a:r>
          </a:p>
          <a:p>
            <a:pPr marL="548958" lvl="1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fr-BE" dirty="0" smtClean="0">
                <a:solidFill>
                  <a:srgbClr val="002060"/>
                </a:solidFill>
                <a:ea typeface="+mn-ea"/>
                <a:sym typeface="Wingdings" panose="05000000000000000000" pitchFamily="2" charset="2"/>
              </a:rPr>
              <a:t>Et persistance de lignes de partage entre univers culturels (Extrait n°15)</a:t>
            </a:r>
            <a:endParaRPr lang="fr-BE" dirty="0" smtClean="0">
              <a:ea typeface="+mn-ea"/>
              <a:sym typeface="Wingdings" panose="05000000000000000000" pitchFamily="2" charset="2"/>
            </a:endParaRPr>
          </a:p>
          <a:p>
            <a:pPr marL="274320" lvl="1" indent="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fr-BE" dirty="0">
              <a:ea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r-BE" smtClean="0">
                <a:latin typeface="Georgia" pitchFamily="-72" charset="0"/>
              </a:rPr>
              <a:t>III. Retour sur les principaux enseignements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4294967295"/>
          </p:nvPr>
        </p:nvSpPr>
        <p:spPr>
          <a:xfrm>
            <a:off x="304800" y="1524000"/>
            <a:ext cx="8504238" cy="485457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Font typeface="Wingdings 2" pitchFamily="-72" charset="2"/>
              <a:buNone/>
              <a:defRPr/>
            </a:pPr>
            <a:r>
              <a:rPr lang="fr-BE" sz="2600" u="sng" dirty="0" smtClean="0">
                <a:solidFill>
                  <a:srgbClr val="002060"/>
                </a:solidFill>
              </a:rPr>
              <a:t>2</a:t>
            </a:r>
            <a:r>
              <a:rPr lang="fr-BE" sz="2600" u="sng" baseline="30000" dirty="0" smtClean="0">
                <a:solidFill>
                  <a:srgbClr val="002060"/>
                </a:solidFill>
              </a:rPr>
              <a:t>ème</a:t>
            </a:r>
            <a:r>
              <a:rPr lang="fr-BE" sz="2600" u="sng" dirty="0" smtClean="0">
                <a:solidFill>
                  <a:srgbClr val="002060"/>
                </a:solidFill>
              </a:rPr>
              <a:t> partie : De l’engagement à la définition de la culture</a:t>
            </a:r>
          </a:p>
          <a:p>
            <a:pPr marL="0" indent="0" eaLnBrk="1" hangingPunct="1">
              <a:buFont typeface="Wingdings 2" pitchFamily="-72" charset="2"/>
              <a:buNone/>
              <a:defRPr/>
            </a:pPr>
            <a:endParaRPr lang="fr-BE" sz="1000" dirty="0" smtClean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fr-BE" sz="2600" b="1" dirty="0" smtClean="0">
                <a:solidFill>
                  <a:srgbClr val="002060"/>
                </a:solidFill>
              </a:rPr>
              <a:t>La question de l’engagement </a:t>
            </a:r>
          </a:p>
          <a:p>
            <a:pPr eaLnBrk="1" hangingPunct="1">
              <a:buFont typeface="Wingdings 2" pitchFamily="-72" charset="2"/>
              <a:buNone/>
              <a:defRPr/>
            </a:pPr>
            <a:endParaRPr lang="fr-BE" sz="1000" dirty="0" smtClean="0">
              <a:solidFill>
                <a:srgbClr val="002060"/>
              </a:solidFill>
            </a:endParaRPr>
          </a:p>
          <a:p>
            <a:pPr lvl="1" eaLnBrk="1" hangingPunct="1">
              <a:defRPr/>
            </a:pPr>
            <a:r>
              <a:rPr lang="fr-BE" sz="1900" dirty="0">
                <a:solidFill>
                  <a:srgbClr val="002060"/>
                </a:solidFill>
              </a:rPr>
              <a:t>Recul des formes traditionnelles de l’engagement : le désenchantement </a:t>
            </a:r>
            <a:r>
              <a:rPr lang="fr-BE" sz="1900" dirty="0" smtClean="0">
                <a:solidFill>
                  <a:srgbClr val="002060"/>
                </a:solidFill>
              </a:rPr>
              <a:t> (Extraits n°16 et 17)</a:t>
            </a:r>
            <a:endParaRPr lang="fr-BE" sz="1900" dirty="0">
              <a:solidFill>
                <a:srgbClr val="002060"/>
              </a:solidFill>
            </a:endParaRPr>
          </a:p>
          <a:p>
            <a:pPr lvl="1" eaLnBrk="1" hangingPunct="1">
              <a:defRPr/>
            </a:pPr>
            <a:r>
              <a:rPr lang="fr-BE" sz="1900" dirty="0">
                <a:solidFill>
                  <a:srgbClr val="002060"/>
                </a:solidFill>
              </a:rPr>
              <a:t>De nouvelles formes de l’engagement que </a:t>
            </a:r>
            <a:r>
              <a:rPr lang="fr-BE" sz="1900" dirty="0">
                <a:solidFill>
                  <a:srgbClr val="002060"/>
                </a:solidFill>
                <a:sym typeface="Wingdings" pitchFamily="-72" charset="2"/>
              </a:rPr>
              <a:t>l’individu prend et qui impacte son quotidien : </a:t>
            </a:r>
            <a:endParaRPr lang="fr-BE" sz="1900" dirty="0" smtClean="0">
              <a:solidFill>
                <a:srgbClr val="002060"/>
              </a:solidFill>
              <a:sym typeface="Wingdings" pitchFamily="-72" charset="2"/>
            </a:endParaRPr>
          </a:p>
          <a:p>
            <a:pPr lvl="2" eaLnBrk="1" hangingPunct="1">
              <a:defRPr/>
            </a:pPr>
            <a:r>
              <a:rPr lang="fr-BE" sz="1900" dirty="0">
                <a:solidFill>
                  <a:srgbClr val="002060"/>
                </a:solidFill>
                <a:sym typeface="Wingdings" pitchFamily="-72" charset="2"/>
              </a:rPr>
              <a:t>l’</a:t>
            </a:r>
            <a:r>
              <a:rPr lang="fr-BE" sz="1900" dirty="0" err="1">
                <a:solidFill>
                  <a:srgbClr val="002060"/>
                </a:solidFill>
                <a:sym typeface="Wingdings" pitchFamily="-72" charset="2"/>
              </a:rPr>
              <a:t>empowerment</a:t>
            </a:r>
            <a:r>
              <a:rPr lang="fr-BE" sz="1900" dirty="0">
                <a:solidFill>
                  <a:srgbClr val="002060"/>
                </a:solidFill>
                <a:sym typeface="Wingdings" pitchFamily="-72" charset="2"/>
              </a:rPr>
              <a:t> écologique : du global par le local, de la sphère personnelle à la sphère publique</a:t>
            </a:r>
          </a:p>
          <a:p>
            <a:pPr lvl="2" eaLnBrk="1" hangingPunct="1">
              <a:defRPr/>
            </a:pPr>
            <a:r>
              <a:rPr lang="fr-BE" sz="1900" dirty="0" smtClean="0">
                <a:solidFill>
                  <a:srgbClr val="002060"/>
                </a:solidFill>
                <a:sym typeface="Wingdings" pitchFamily="-72" charset="2"/>
              </a:rPr>
              <a:t>le </a:t>
            </a:r>
            <a:r>
              <a:rPr lang="fr-BE" sz="1900" dirty="0">
                <a:solidFill>
                  <a:srgbClr val="002060"/>
                </a:solidFill>
                <a:sym typeface="Wingdings" pitchFamily="-72" charset="2"/>
              </a:rPr>
              <a:t>bénévolat dans le secteur associatif comme acte politique de résistance et d’utilité sociale concrète et directe </a:t>
            </a:r>
            <a:r>
              <a:rPr lang="fr-BE" sz="1900" dirty="0" smtClean="0">
                <a:solidFill>
                  <a:srgbClr val="002060"/>
                </a:solidFill>
                <a:sym typeface="Wingdings" pitchFamily="-72" charset="2"/>
              </a:rPr>
              <a:t>(Extrait n°18)</a:t>
            </a:r>
            <a:endParaRPr lang="fr-BE" sz="1900" dirty="0">
              <a:solidFill>
                <a:srgbClr val="002060"/>
              </a:solidFill>
              <a:sym typeface="Wingdings" pitchFamily="-72" charset="2"/>
            </a:endParaRPr>
          </a:p>
          <a:p>
            <a:pPr lvl="2" eaLnBrk="1" hangingPunct="1">
              <a:defRPr/>
            </a:pPr>
            <a:r>
              <a:rPr lang="fr-BE" sz="1900" dirty="0" smtClean="0">
                <a:solidFill>
                  <a:srgbClr val="002060"/>
                </a:solidFill>
                <a:sym typeface="Wingdings" pitchFamily="-72" charset="2"/>
              </a:rPr>
              <a:t>les </a:t>
            </a:r>
            <a:r>
              <a:rPr lang="fr-BE" sz="1900" dirty="0">
                <a:solidFill>
                  <a:srgbClr val="002060"/>
                </a:solidFill>
                <a:sym typeface="Wingdings" pitchFamily="-72" charset="2"/>
              </a:rPr>
              <a:t>technologies numériques comme moyen et finalité de l’engagement</a:t>
            </a:r>
            <a:endParaRPr lang="fr-BE" sz="1900" dirty="0">
              <a:solidFill>
                <a:srgbClr val="002060"/>
              </a:solidFill>
            </a:endParaRPr>
          </a:p>
          <a:p>
            <a:pPr lvl="1" eaLnBrk="1" hangingPunct="1">
              <a:defRPr/>
            </a:pPr>
            <a:r>
              <a:rPr lang="fr-BE" sz="1900" dirty="0">
                <a:solidFill>
                  <a:srgbClr val="002060"/>
                </a:solidFill>
              </a:rPr>
              <a:t>Une expérience d’engagement dans le thé</a:t>
            </a:r>
            <a:r>
              <a:rPr lang="fr-BE" altLang="ja-JP" sz="1900" dirty="0">
                <a:solidFill>
                  <a:srgbClr val="002060"/>
                </a:solidFill>
              </a:rPr>
              <a:t>âtre-action : entre déplacements et continuités ? L’histoire des ouvriers de </a:t>
            </a:r>
            <a:r>
              <a:rPr lang="fr-BE" altLang="ja-JP" sz="1900" dirty="0" err="1">
                <a:solidFill>
                  <a:srgbClr val="002060"/>
                </a:solidFill>
              </a:rPr>
              <a:t>Boch</a:t>
            </a:r>
            <a:endParaRPr lang="fr-BE" sz="1900" dirty="0">
              <a:solidFill>
                <a:srgbClr val="002060"/>
              </a:solidFill>
            </a:endParaRPr>
          </a:p>
          <a:p>
            <a:pPr lvl="1" eaLnBrk="1" hangingPunct="1">
              <a:buFont typeface="Wingdings" pitchFamily="-72" charset="2"/>
              <a:buNone/>
              <a:defRPr/>
            </a:pPr>
            <a:endParaRPr lang="fr-BE" sz="500" dirty="0">
              <a:solidFill>
                <a:srgbClr val="002060"/>
              </a:solidFill>
              <a:sym typeface="Wingdings" pitchFamily="-72" charset="2"/>
            </a:endParaRPr>
          </a:p>
          <a:p>
            <a:pPr lvl="1" eaLnBrk="1" hangingPunct="1">
              <a:buFont typeface="Wingdings" pitchFamily="-72" charset="2"/>
              <a:buNone/>
              <a:defRPr/>
            </a:pPr>
            <a:endParaRPr lang="fr-BE" sz="500" dirty="0">
              <a:solidFill>
                <a:srgbClr val="002060"/>
              </a:solidFill>
              <a:sym typeface="Wingdings" pitchFamily="-72" charset="2"/>
            </a:endParaRPr>
          </a:p>
          <a:p>
            <a:pPr lvl="1" eaLnBrk="1" hangingPunct="1">
              <a:buFont typeface="Wingdings" pitchFamily="-72" charset="2"/>
              <a:buNone/>
              <a:defRPr/>
            </a:pPr>
            <a:endParaRPr lang="fr-BE" sz="1900" dirty="0"/>
          </a:p>
          <a:p>
            <a:pPr lvl="1" eaLnBrk="1" hangingPunct="1">
              <a:defRPr/>
            </a:pPr>
            <a:endParaRPr lang="fr-B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"/>
        <a:ea typeface="ＭＳ Ｐゴシック"/>
        <a:cs typeface="ＭＳ Ｐゴシック"/>
      </a:majorFont>
      <a:minorFont>
        <a:latin typeface=""/>
        <a:ea typeface="ＭＳ Ｐゴシック"/>
        <a:cs typeface="ＭＳ Ｐゴシック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1892</TotalTime>
  <Words>792</Words>
  <Application>Microsoft Office PowerPoint</Application>
  <PresentationFormat>Affichage à l'écran (4:3)</PresentationFormat>
  <Paragraphs>132</Paragraphs>
  <Slides>12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9" baseType="lpstr">
      <vt:lpstr>ＭＳ Ｐゴシック</vt:lpstr>
      <vt:lpstr>Arial</vt:lpstr>
      <vt:lpstr>Calibri</vt:lpstr>
      <vt:lpstr>Georgia</vt:lpstr>
      <vt:lpstr>Wingdings</vt:lpstr>
      <vt:lpstr>Wingdings 2</vt:lpstr>
      <vt:lpstr>Civil</vt:lpstr>
      <vt:lpstr>Approche qualitative  des pratiques culturelles de la population en Fédération Wallonie-Bruxelles</vt:lpstr>
      <vt:lpstr>Plan de l’exposé </vt:lpstr>
      <vt:lpstr>I. L’objet de la recherche </vt:lpstr>
      <vt:lpstr>II. Méthodologie et opérationnalisation  </vt:lpstr>
      <vt:lpstr>III. Retour sur les enseignements principaux </vt:lpstr>
      <vt:lpstr>III. Retour sur les principaux enseignements</vt:lpstr>
      <vt:lpstr>III. Retour sur les principaux enseignements</vt:lpstr>
      <vt:lpstr>III. Retour sur  les principaux enseignements</vt:lpstr>
      <vt:lpstr>III. Retour sur les principaux enseignements</vt:lpstr>
      <vt:lpstr>III. Retour sur les principaux enseignements</vt:lpstr>
      <vt:lpstr>IV. Le point de vue d’opérateurs culturels</vt:lpstr>
      <vt:lpstr>IV. Le point de vue des opérateurs culturels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Approche qualitative  des pratiques culturelles de la population en Fédération Wallonie-Bruxelles</dc:title>
  <dc:creator>Adrien</dc:creator>
  <cp:lastModifiedBy>ANDRE Déborah</cp:lastModifiedBy>
  <cp:revision>54</cp:revision>
  <cp:lastPrinted>2014-02-27T11:56:49Z</cp:lastPrinted>
  <dcterms:created xsi:type="dcterms:W3CDTF">2014-02-26T08:59:34Z</dcterms:created>
  <dcterms:modified xsi:type="dcterms:W3CDTF">2021-07-20T08:09:15Z</dcterms:modified>
</cp:coreProperties>
</file>